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9" r:id="rId24"/>
    <p:sldId id="277" r:id="rId25"/>
    <p:sldId id="282" r:id="rId26"/>
  </p:sldIdLst>
  <p:sldSz cx="12192000" cy="6858000"/>
  <p:notesSz cx="6858000" cy="12192000"/>
  <p:embeddedFontLst>
    <p:embeddedFont>
      <p:font typeface="Nanum Gothic" panose="020D0604000000000000" pitchFamily="34" charset="-127"/>
      <p:regular r:id="rId28"/>
      <p:bold r:id="rId29"/>
    </p:embeddedFont>
    <p:embeddedFont>
      <p:font typeface="NanumGothic" pitchFamily="2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A6eJTKRvYZnLZg8JDlfYK2gTB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3"/>
    <p:restoredTop sz="94681"/>
  </p:normalViewPr>
  <p:slideViewPr>
    <p:cSldViewPr snapToGrid="0">
      <p:cViewPr varScale="1">
        <p:scale>
          <a:sx n="119" d="100"/>
          <a:sy n="119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26f2001d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a26f2001d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a26f2001d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26f2001d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3a26f2001d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a26f2001d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26f2001d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3a26f2001d8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a26f2001d8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26f2001d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3a26f2001d8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a26f2001d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7C2EF992-2D6C-3136-D0BD-CFC65BA2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6:notes">
            <a:extLst>
              <a:ext uri="{FF2B5EF4-FFF2-40B4-BE49-F238E27FC236}">
                <a16:creationId xmlns:a16="http://schemas.microsoft.com/office/drawing/2014/main" id="{1CF6702C-7E53-A743-B1D3-0FE7D4097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6:notes">
            <a:extLst>
              <a:ext uri="{FF2B5EF4-FFF2-40B4-BE49-F238E27FC236}">
                <a16:creationId xmlns:a16="http://schemas.microsoft.com/office/drawing/2014/main" id="{63B31088-AF26-08EE-CAAF-2F4DA7691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:notes">
            <a:extLst>
              <a:ext uri="{FF2B5EF4-FFF2-40B4-BE49-F238E27FC236}">
                <a16:creationId xmlns:a16="http://schemas.microsoft.com/office/drawing/2014/main" id="{6258B531-B06D-FD3E-2475-D75824C5DA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813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993f38dbd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g3993f38dbd5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3993f38dbd5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>
          <a:extLst>
            <a:ext uri="{FF2B5EF4-FFF2-40B4-BE49-F238E27FC236}">
              <a16:creationId xmlns:a16="http://schemas.microsoft.com/office/drawing/2014/main" id="{8D54DE33-7A2B-A5F3-EDAB-E435AF72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993f38dbd5_0_71:notes">
            <a:extLst>
              <a:ext uri="{FF2B5EF4-FFF2-40B4-BE49-F238E27FC236}">
                <a16:creationId xmlns:a16="http://schemas.microsoft.com/office/drawing/2014/main" id="{F8552B05-CFF0-4FD3-2495-3639C4F0D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g3993f38dbd5_0_71:notes">
            <a:extLst>
              <a:ext uri="{FF2B5EF4-FFF2-40B4-BE49-F238E27FC236}">
                <a16:creationId xmlns:a16="http://schemas.microsoft.com/office/drawing/2014/main" id="{7B8D13E2-A1DB-5894-9739-92B07D295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3993f38dbd5_0_71:notes">
            <a:extLst>
              <a:ext uri="{FF2B5EF4-FFF2-40B4-BE49-F238E27FC236}">
                <a16:creationId xmlns:a16="http://schemas.microsoft.com/office/drawing/2014/main" id="{2BF793DD-79B7-524F-99F4-C3763A7BAB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280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93f38dbd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3993f38dbd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3993f38dbd5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69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20.png"/><Relationship Id="rId5" Type="http://schemas.openxmlformats.org/officeDocument/2006/relationships/image" Target="../media/image23.png"/><Relationship Id="rId15" Type="http://schemas.openxmlformats.org/officeDocument/2006/relationships/image" Target="../media/image71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23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4.png"/><Relationship Id="rId3" Type="http://schemas.openxmlformats.org/officeDocument/2006/relationships/image" Target="../media/image74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23.png"/><Relationship Id="rId10" Type="http://schemas.openxmlformats.org/officeDocument/2006/relationships/image" Target="../media/image138.png"/><Relationship Id="rId4" Type="http://schemas.openxmlformats.org/officeDocument/2006/relationships/image" Target="../media/image75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71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56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51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104.png"/><Relationship Id="rId10" Type="http://schemas.openxmlformats.org/officeDocument/2006/relationships/image" Target="../media/image166.png"/><Relationship Id="rId4" Type="http://schemas.openxmlformats.org/officeDocument/2006/relationships/image" Target="../media/image2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23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23.png"/><Relationship Id="rId4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23.png"/><Relationship Id="rId10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4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158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4600" y="4412150"/>
            <a:ext cx="1688800" cy="16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63200" y="1524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381000"/>
            <a:ext cx="5715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68100" y="762000"/>
            <a:ext cx="342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5078850" y="1762450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동똑이</a:t>
            </a:r>
            <a:endParaRPr sz="5400" b="0" i="0" u="none" strike="noStrike" cap="none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1940450" y="1170150"/>
            <a:ext cx="8422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동국대학교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맞춤형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제공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챗봇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0462800" y="4723150"/>
            <a:ext cx="117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9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Team </a:t>
            </a:r>
            <a:endParaRPr sz="1950" b="1">
              <a:solidFill>
                <a:srgbClr val="16653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21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Renux</a:t>
            </a:r>
            <a:r>
              <a:rPr lang="en-US" sz="21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 </a:t>
            </a:r>
            <a:endParaRPr sz="2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0" y="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2025-2 OSSProject</a:t>
            </a:r>
            <a:endParaRPr/>
          </a:p>
        </p:txBody>
      </p:sp>
      <p:pic>
        <p:nvPicPr>
          <p:cNvPr id="27" name="Google Shape;2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0549" y="2781550"/>
            <a:ext cx="3052300" cy="3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81557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9"/>
          <p:cNvSpPr/>
          <p:nvPr/>
        </p:nvSpPr>
        <p:spPr>
          <a:xfrm>
            <a:off x="381000" y="381000"/>
            <a:ext cx="18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유스케이스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6600" y="953225"/>
            <a:ext cx="7702775" cy="56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10</a:t>
            </a:r>
            <a:endParaRPr sz="1200">
              <a:solidFill>
                <a:srgbClr val="4B5563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3a26f2001d8_0_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a26f2001d8_0_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a26f2001d8_0_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a26f2001d8_0_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a26f2001d8_0_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72057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a26f2001d8_0_28"/>
          <p:cNvSpPr/>
          <p:nvPr/>
        </p:nvSpPr>
        <p:spPr>
          <a:xfrm>
            <a:off x="380999" y="361561"/>
            <a:ext cx="36381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블록</a:t>
            </a:r>
            <a:r>
              <a:rPr lang="en-US" sz="2700" b="1" dirty="0">
                <a:solidFill>
                  <a:srgbClr val="166534"/>
                </a:solidFill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다이어그램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3a26f2001d8_0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00" y="1279326"/>
            <a:ext cx="11515762" cy="4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a26f2001d8_0_28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3a26f2001d8_0_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a26f2001d8_0_3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" y="1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a26f2001d8_0_3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a26f2001d8_0_3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a26f2001d8_0_3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1429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a26f2001d8_0_39"/>
          <p:cNvSpPr/>
          <p:nvPr/>
        </p:nvSpPr>
        <p:spPr>
          <a:xfrm>
            <a:off x="381000" y="381000"/>
            <a:ext cx="106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ERD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3a26f2001d8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2400" y="749650"/>
            <a:ext cx="9248176" cy="57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a26f2001d8_0_39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a26f2001d8_0_5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a26f2001d8_0_5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a26f2001d8_0_5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a26f2001d8_0_5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a26f2001d8_0_5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30358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a26f2001d8_0_50"/>
          <p:cNvSpPr/>
          <p:nvPr/>
        </p:nvSpPr>
        <p:spPr>
          <a:xfrm>
            <a:off x="381000" y="381000"/>
            <a:ext cx="248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Flow Chart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3a26f2001d8_0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7525" y="381000"/>
            <a:ext cx="5554377" cy="632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a26f2001d8_0_50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3a26f2001d8_0_6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a26f2001d8_0_6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a26f2001d8_0_6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a26f2001d8_0_6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a26f2001d8_0_6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9624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a26f2001d8_0_61"/>
          <p:cNvSpPr/>
          <p:nvPr/>
        </p:nvSpPr>
        <p:spPr>
          <a:xfrm>
            <a:off x="381000" y="381000"/>
            <a:ext cx="28847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dirty="0" err="1">
                <a:solidFill>
                  <a:srgbClr val="166534"/>
                </a:solidFill>
              </a:rPr>
              <a:t>시퀀스</a:t>
            </a:r>
            <a:r>
              <a:rPr lang="en-US" sz="2700" b="1" dirty="0">
                <a:solidFill>
                  <a:srgbClr val="166534"/>
                </a:solidFill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다이어그램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3a26f2001d8_0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548" y="1249298"/>
            <a:ext cx="10139451" cy="51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a26f2001d8_0_61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715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81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248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3000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672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577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482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77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34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439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0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344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439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0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81000" y="5010150"/>
            <a:ext cx="11430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924175" y="5200650"/>
            <a:ext cx="1209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10050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14850" y="5200650"/>
            <a:ext cx="1085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76900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81700" y="5200650"/>
            <a:ext cx="14954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53325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58125" y="5200650"/>
            <a:ext cx="1409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81000" y="381000"/>
            <a:ext cx="269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핵심 기능 소개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571500" y="1333500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동똑이는 학생들의 정보 탐색을 원활하게 하기 위해 다음과 같은 핵심 기능들을 제공합니다. 각 기능은 사용자 경험을 향상시키고, 정확한 정보를 빠르게 제공하기 위해 설계되었습니다.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1390650" y="2657475"/>
            <a:ext cx="242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학교 맞춤 답변 생성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571500" y="329565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동국대학교의 내규, 학과별 정보, 부서별 업무 내용 등을 기반으로 한 정확한 답변을 생성합니다. 사용자가 자연어로 질문하면, 학교의 공식 정보를 바탕으로 적절한 답변을 제공합니다.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00100" y="4362450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및 검증 가능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5276850" y="2657475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자연어 처리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4457700" y="329565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구조가 아닌, 고급 자연어 처리 기능으로 복잡한 질문이나 맥락 있는 대화에도 적절히 응답합니다. 사용자의 의도를 정확히 파악하여 유연한 대화를 가능하게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4686300" y="4362450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상호작용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9163050" y="2657475"/>
            <a:ext cx="1798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최신 정보 제공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8343900" y="329565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공지사항을 주기적으로 수집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/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정제하여 최신 정보를 빠르게 제공합니다. 답변 생성 시점에서 가장 최근 데이터를 기반으로 하여 정확성을 보장합니다.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572500" y="4362450"/>
            <a:ext cx="1737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1일 4회 자동 업데이트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3067528" y="5505450"/>
            <a:ext cx="90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수집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4670585" y="5505450"/>
            <a:ext cx="75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100" b="1">
                <a:latin typeface="NanumGothic"/>
                <a:ea typeface="NanumGothic"/>
                <a:cs typeface="NanumGothic"/>
                <a:sym typeface="Nanum Gothic"/>
              </a:rPr>
              <a:t>임베딩</a:t>
            </a:r>
            <a:r>
              <a:rPr lang="en-US" sz="11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 처리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6096478" y="5505450"/>
            <a:ext cx="124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 검색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981475" y="55054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LLM 응답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371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019300"/>
            <a:ext cx="214922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310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74690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6679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68380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6048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2071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4229100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4838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143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448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10300" y="4229100"/>
            <a:ext cx="5600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"/>
          <p:cNvSpPr/>
          <p:nvPr/>
        </p:nvSpPr>
        <p:spPr>
          <a:xfrm>
            <a:off x="381000" y="381000"/>
            <a:ext cx="404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571500" y="1333500"/>
            <a:ext cx="13258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공지사항을 주기적으로 크롤링하여 정제된 텍스트로 변환함으로써, 학생들이 최신이고 정확한 정보에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접근할 수 있도록 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1"/>
          <p:cNvSpPr/>
          <p:nvPr/>
        </p:nvSpPr>
        <p:spPr>
          <a:xfrm>
            <a:off x="533375" y="2414588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1"/>
          <p:cNvSpPr/>
          <p:nvPr/>
        </p:nvSpPr>
        <p:spPr>
          <a:xfrm>
            <a:off x="533375" y="2757488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공지사항을 주기적으로 크롤링합니다.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1"/>
          <p:cNvSpPr/>
          <p:nvPr/>
        </p:nvSpPr>
        <p:spPr>
          <a:xfrm>
            <a:off x="533425" y="322421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공지 제목, 게시일, 게시판 종류 메타데이터 확보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1"/>
          <p:cNvSpPr/>
          <p:nvPr/>
        </p:nvSpPr>
        <p:spPr>
          <a:xfrm>
            <a:off x="3442661" y="2390775"/>
            <a:ext cx="2213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>
                <a:solidFill>
                  <a:srgbClr val="1F2937"/>
                </a:solidFill>
              </a:rPr>
              <a:t>불용어 처리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1"/>
          <p:cNvSpPr/>
          <p:nvPr/>
        </p:nvSpPr>
        <p:spPr>
          <a:xfrm>
            <a:off x="3627103" y="2733675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HTML</a:t>
            </a: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태그와 조사 등을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처리합니다.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3627103" y="3248025"/>
            <a:ext cx="1844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보안 및 데이터 정화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6720768" y="2395063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문단 분할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6720768" y="273796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원문을 문단 단위로 분할하여 의미 단위로 나눕니다.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6536276" y="3243747"/>
            <a:ext cx="2213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의미 있는 청크 단위로 분할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"/>
          <p:cNvSpPr/>
          <p:nvPr/>
        </p:nvSpPr>
        <p:spPr>
          <a:xfrm>
            <a:off x="9814471" y="2386013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최종 텍스트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9814471" y="272891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정제된 텍스트로 변환되어 모델 입력으로 사용됩니다.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1"/>
          <p:cNvSpPr/>
          <p:nvPr/>
        </p:nvSpPr>
        <p:spPr>
          <a:xfrm>
            <a:off x="9662078" y="3252788"/>
            <a:ext cx="2213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의미 있는 텍스트만 유지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"/>
          <p:cNvSpPr/>
          <p:nvPr/>
        </p:nvSpPr>
        <p:spPr>
          <a:xfrm>
            <a:off x="571500" y="4419600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전처리 과정의 중요성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>
            <a:off x="800100" y="4800600"/>
            <a:ext cx="532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원하지 않는 HTML 태그, 스타일, 스크립트 등이 제거되어 데이터 정화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>
            <a:off x="800100" y="5105400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문단 단위 분할로 의미 있는 청크로 나누어 검색 정확도 향상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/>
          <p:nvPr/>
        </p:nvSpPr>
        <p:spPr>
          <a:xfrm>
            <a:off x="800100" y="5410200"/>
            <a:ext cx="314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모델이 처리하기 쉬운 형태로 텍스트 정제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6380575" y="4419600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사용되는 기술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1"/>
          <p:cNvSpPr/>
          <p:nvPr/>
        </p:nvSpPr>
        <p:spPr>
          <a:xfrm>
            <a:off x="6610350" y="4781550"/>
            <a:ext cx="416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Python Requests &amp; BeautifulSoup을 활용한 크롤링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1"/>
          <p:cNvSpPr/>
          <p:nvPr/>
        </p:nvSpPr>
        <p:spPr>
          <a:xfrm>
            <a:off x="6591300" y="5105400"/>
            <a:ext cx="224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한국어 불용어 처리 라이브러리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480098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510578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5410589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1"/>
          <p:cNvSpPr/>
          <p:nvPr/>
        </p:nvSpPr>
        <p:spPr>
          <a:xfrm>
            <a:off x="6591250" y="5372500"/>
            <a:ext cx="354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Huggingface/KURE-v1 모델을 활용한 임베딩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1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16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526"/>
            <a:ext cx="12191999" cy="6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-1"/>
            <a:ext cx="12191999" cy="6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8959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61964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30000" cy="135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3033713"/>
            <a:ext cx="2857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91000" y="3128963"/>
            <a:ext cx="28575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0" y="3128963"/>
            <a:ext cx="3810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58513" y="3910013"/>
            <a:ext cx="609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41575" y="3910013"/>
            <a:ext cx="609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000" y="4941094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5506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8554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61602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10300" y="4941094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55506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58554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6160294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2"/>
          <p:cNvSpPr/>
          <p:nvPr/>
        </p:nvSpPr>
        <p:spPr>
          <a:xfrm>
            <a:off x="381000" y="381000"/>
            <a:ext cx="434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하이브리드 검색 시스템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2"/>
          <p:cNvSpPr/>
          <p:nvPr/>
        </p:nvSpPr>
        <p:spPr>
          <a:xfrm>
            <a:off x="876300" y="125730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하이브리드 검색 시스템이란?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2"/>
          <p:cNvSpPr/>
          <p:nvPr/>
        </p:nvSpPr>
        <p:spPr>
          <a:xfrm>
            <a:off x="571500" y="1676400"/>
            <a:ext cx="11049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의미 기반 검색과 키워드 기반 검색의 장점을 결합하여,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보다 정확하고 관련도 높은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검색 결과를 제공하기 위해 KURE-v1 임베딩과 TF-IDF 기반 검색 시스템을 통합하였습니다.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2"/>
          <p:cNvSpPr/>
          <p:nvPr/>
        </p:nvSpPr>
        <p:spPr>
          <a:xfrm>
            <a:off x="533400" y="3414713"/>
            <a:ext cx="2552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임베딩 기반 검색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2"/>
          <p:cNvSpPr/>
          <p:nvPr/>
        </p:nvSpPr>
        <p:spPr>
          <a:xfrm>
            <a:off x="533400" y="3757613"/>
            <a:ext cx="2552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HuggingFace의 nlpai-lab/KURE-v1 모델을 이용해 문단을 벡터화하여 의미적 유사성을 기반으로 검색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"/>
          <p:cNvSpPr/>
          <p:nvPr/>
        </p:nvSpPr>
        <p:spPr>
          <a:xfrm>
            <a:off x="4073205" y="3414713"/>
            <a:ext cx="3063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TF-IDF 키워드 검색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2"/>
          <p:cNvSpPr/>
          <p:nvPr/>
        </p:nvSpPr>
        <p:spPr>
          <a:xfrm>
            <a:off x="4328475" y="3757613"/>
            <a:ext cx="2552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문서 내 키워드의 중요도를 가중치로 표현하여 키워드 기반으로 검색 수행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2"/>
          <p:cNvSpPr/>
          <p:nvPr/>
        </p:nvSpPr>
        <p:spPr>
          <a:xfrm>
            <a:off x="8123600" y="3414713"/>
            <a:ext cx="350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하이브리드 결합 로직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2"/>
          <p:cNvSpPr/>
          <p:nvPr/>
        </p:nvSpPr>
        <p:spPr>
          <a:xfrm>
            <a:off x="8123600" y="3757613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임베딩과 TF-IDF 결과에 α 가중치를 적용하여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상위 K개의 문단을 반환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2"/>
          <p:cNvSpPr/>
          <p:nvPr/>
        </p:nvSpPr>
        <p:spPr>
          <a:xfrm>
            <a:off x="533400" y="5112544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sz="15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방식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2"/>
          <p:cNvSpPr/>
          <p:nvPr/>
        </p:nvSpPr>
        <p:spPr>
          <a:xfrm>
            <a:off x="800100" y="5512594"/>
            <a:ext cx="30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문단은 KURE-v1 모델을 통해 벡터화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2"/>
          <p:cNvSpPr/>
          <p:nvPr/>
        </p:nvSpPr>
        <p:spPr>
          <a:xfrm>
            <a:off x="800100" y="5817394"/>
            <a:ext cx="2651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동일 문서에 대해 TF-IDF 행렬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2"/>
          <p:cNvSpPr/>
          <p:nvPr/>
        </p:nvSpPr>
        <p:spPr>
          <a:xfrm>
            <a:off x="800100" y="6122194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α 가중치 기반으로 상위 K개 문단 반환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2"/>
          <p:cNvSpPr/>
          <p:nvPr/>
        </p:nvSpPr>
        <p:spPr>
          <a:xfrm>
            <a:off x="6400800" y="5131594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하이브리드 접근의 장점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2"/>
          <p:cNvSpPr/>
          <p:nvPr/>
        </p:nvSpPr>
        <p:spPr>
          <a:xfrm>
            <a:off x="6629400" y="5512594"/>
            <a:ext cx="258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의미적 이해와 키워드 매칭의 결합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2"/>
          <p:cNvSpPr/>
          <p:nvPr/>
        </p:nvSpPr>
        <p:spPr>
          <a:xfrm>
            <a:off x="6629400" y="5817394"/>
            <a:ext cx="2754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복잡한 자연어 질문에도 높은 정확도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2"/>
          <p:cNvSpPr/>
          <p:nvPr/>
        </p:nvSpPr>
        <p:spPr>
          <a:xfrm>
            <a:off x="6629400" y="6122194"/>
            <a:ext cx="318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및 검증을 위한 메타데이터 포함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2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0" y="2"/>
            <a:ext cx="1219200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5149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0290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29998" cy="9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78101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75202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2302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1000" y="4900613"/>
            <a:ext cx="5600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55483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5853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61579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900613"/>
            <a:ext cx="5600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55483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5853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6157913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3"/>
          <p:cNvSpPr/>
          <p:nvPr/>
        </p:nvSpPr>
        <p:spPr>
          <a:xfrm>
            <a:off x="381000" y="381000"/>
            <a:ext cx="36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질문 분류 및 라우팅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571500" y="1257300"/>
            <a:ext cx="11049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챗봇은 사용자의 질문에 가장 적절한 정보를 제공하기 위해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질문 분류 및 라우팅 시스템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을 구축했습니다. 이 시스템은 질문의 내용을 분석하여 적절한 데이터 소스로 라우팅함으로써 정확하고 빠른 정보 제공을 가능하게 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1111210" y="2994236"/>
            <a:ext cx="97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질문 입력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533400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사용자로부터 자연어 질문을 입력받습니다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3860780" y="2994236"/>
            <a:ext cx="1473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TF-IDF 벡터화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3530501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 텍스트를 TF-IDF 벡터로 변환합니다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6876812" y="2994236"/>
            <a:ext cx="143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로지스틱 회귀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527602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벡터화된 질문을 분류하여 적절한 데이터셋과 게시판을 선택합니다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10248602" y="2994236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라우팅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9524702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선택된 데이터소스로부터 질문에 적합한 답변을 생성합니다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571500" y="5091113"/>
            <a:ext cx="521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데이터셋 분류 모델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800100" y="5510213"/>
            <a:ext cx="4606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모든 데이터셋의 제목과 본문을 합친 텍스트를 입력으로 사용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800100" y="5815013"/>
            <a:ext cx="478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TF-IDF + 로지스틱 회귀 모델을 기반으로 참조할 데이터를 선정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800100" y="6119813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질문의 내용과 가장 유사한 데이터셋을 자동으로 분류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6400800" y="5129213"/>
            <a:ext cx="521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게시판 분류 모델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6629400" y="5510213"/>
            <a:ext cx="38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청크 텍스트와 게시판명 데이터를 이용하여 임베딩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6629400" y="5815013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로지스틱 회귀 모델을 기반으로 참조할 게시판을 선정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6629400" y="6119813"/>
            <a:ext cx="318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 유형에 맞춘 적절한 부서별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84450" y="33385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81550" y="333853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78650" y="333853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3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dirty="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18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"/>
            <a:ext cx="12192000" cy="697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1173" y="5753101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467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29996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96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37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909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22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963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535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3200400"/>
            <a:ext cx="5600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3771900"/>
            <a:ext cx="521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314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10300" y="3200400"/>
            <a:ext cx="5600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00800" y="3771900"/>
            <a:ext cx="521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4314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4"/>
          <p:cNvSpPr/>
          <p:nvPr/>
        </p:nvSpPr>
        <p:spPr>
          <a:xfrm>
            <a:off x="381000" y="381000"/>
            <a:ext cx="4160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응답 생성 및 인용 처리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571500" y="123825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응답 생성 흐름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4"/>
          <p:cNvSpPr/>
          <p:nvPr/>
        </p:nvSpPr>
        <p:spPr>
          <a:xfrm>
            <a:off x="1123950" y="2113861"/>
            <a:ext cx="160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질문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4"/>
          <p:cNvSpPr/>
          <p:nvPr/>
        </p:nvSpPr>
        <p:spPr>
          <a:xfrm>
            <a:off x="3905250" y="2113861"/>
            <a:ext cx="160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>
                <a:latin typeface="NanumGothic"/>
                <a:ea typeface="NanumGothic"/>
                <a:cs typeface="NanumGothic"/>
                <a:sym typeface="Nanum Gothic"/>
              </a:rPr>
              <a:t>관련 내용 추출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4"/>
          <p:cNvSpPr/>
          <p:nvPr/>
        </p:nvSpPr>
        <p:spPr>
          <a:xfrm>
            <a:off x="6526530" y="2113861"/>
            <a:ext cx="192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GPT-4o-mini API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4"/>
          <p:cNvSpPr/>
          <p:nvPr/>
        </p:nvSpPr>
        <p:spPr>
          <a:xfrm>
            <a:off x="9307830" y="2113861"/>
            <a:ext cx="192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>
                <a:latin typeface="NanumGothic"/>
                <a:ea typeface="NanumGothic"/>
                <a:cs typeface="NanumGothic"/>
                <a:sym typeface="Nanum Gothic"/>
              </a:rPr>
              <a:t>자연어</a:t>
            </a: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 응답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4"/>
          <p:cNvSpPr/>
          <p:nvPr/>
        </p:nvSpPr>
        <p:spPr>
          <a:xfrm>
            <a:off x="571500" y="3386138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>
                <a:solidFill>
                  <a:srgbClr val="1F2937"/>
                </a:solidFill>
              </a:rPr>
              <a:t>본문 내용</a:t>
            </a: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기반 답변 생성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723900" y="3810000"/>
            <a:ext cx="60807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프롬프트 템플릿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에 질문/컨텍스트/출력 포맷이 포함된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4"/>
          <p:cNvSpPr/>
          <p:nvPr/>
        </p:nvSpPr>
        <p:spPr>
          <a:xfrm>
            <a:off x="800100" y="4276725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선택된 문단을 컨텍스트로 삽입하여 자연어 답변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4"/>
          <p:cNvSpPr/>
          <p:nvPr/>
        </p:nvSpPr>
        <p:spPr>
          <a:xfrm>
            <a:off x="800100" y="4581525"/>
            <a:ext cx="532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답변 포맷은 일정, 문의처, 참조 링크 등 행정정보 항목 중심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4"/>
          <p:cNvSpPr/>
          <p:nvPr/>
        </p:nvSpPr>
        <p:spPr>
          <a:xfrm>
            <a:off x="800100" y="4886325"/>
            <a:ext cx="4217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맥락을 이해하여 이어지는 대화에서도 일관된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6400800" y="3414713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출처 자동 인용 처리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6553200" y="3855904"/>
            <a:ext cx="5067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자동 인용 시스템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출처 신뢰성 보장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6629400" y="4276725"/>
            <a:ext cx="4400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문단 메타데이터를 활용해 출력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6629400" y="4581525"/>
            <a:ext cx="4206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출처는 주제, 게시일, 게시판 URL 포함한 구조화된 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11559596" y="6538537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dirty="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19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715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5445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95388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72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672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7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434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77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577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34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439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296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439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439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/>
          <p:nvPr/>
        </p:nvSpPr>
        <p:spPr>
          <a:xfrm>
            <a:off x="380999" y="351841"/>
            <a:ext cx="241445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및</a:t>
            </a:r>
            <a:r>
              <a:rPr lang="en-US" sz="2700" b="1" dirty="0">
                <a:solidFill>
                  <a:srgbClr val="166534"/>
                </a:solidFill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역할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104900" y="1143000"/>
            <a:ext cx="133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Renux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2954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조준용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2954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5803D"/>
                </a:solidFill>
                <a:latin typeface="NanumGothic"/>
                <a:ea typeface="NanumGothic"/>
                <a:cs typeface="NanumGothic"/>
                <a:sym typeface="Nanum Gothic"/>
              </a:rPr>
              <a:t>팀장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00100" y="2857500"/>
            <a:ext cx="10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경찰행정학부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8001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2020111242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51816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신원철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51816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4686300" y="2857500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통계학과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46863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2021110445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90678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육심호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90678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8572500" y="2857500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통계학과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85725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2021110473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3"/>
          <p:cNvCxnSpPr/>
          <p:nvPr/>
        </p:nvCxnSpPr>
        <p:spPr>
          <a:xfrm>
            <a:off x="571506" y="3514925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3"/>
          <p:cNvCxnSpPr/>
          <p:nvPr/>
        </p:nvCxnSpPr>
        <p:spPr>
          <a:xfrm>
            <a:off x="4457706" y="3515522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3"/>
          <p:cNvCxnSpPr/>
          <p:nvPr/>
        </p:nvCxnSpPr>
        <p:spPr>
          <a:xfrm>
            <a:off x="8333556" y="3505211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3"/>
          <p:cNvSpPr/>
          <p:nvPr/>
        </p:nvSpPr>
        <p:spPr>
          <a:xfrm>
            <a:off x="127830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1267950" y="38862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백엔드 서버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918095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9180950" y="39243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웹 프론트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16450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 txBox="1"/>
          <p:nvPr/>
        </p:nvSpPr>
        <p:spPr>
          <a:xfrm>
            <a:off x="5164500" y="38862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RAG 모델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77" name="Google Shape;77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0000" y="5287200"/>
            <a:ext cx="7105501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2880631" y="5534859"/>
            <a:ext cx="64329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2959231" y="5533825"/>
            <a:ext cx="6275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OSSprac의 Team Nux  ➡️  OSSProject의 Team Re:nux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5600" y="5177325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762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49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5"/>
          <p:cNvSpPr/>
          <p:nvPr/>
        </p:nvSpPr>
        <p:spPr>
          <a:xfrm>
            <a:off x="381000" y="381000"/>
            <a:ext cx="299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기술적 제약사항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15"/>
          <p:cNvGrpSpPr/>
          <p:nvPr/>
        </p:nvGrpSpPr>
        <p:grpSpPr>
          <a:xfrm>
            <a:off x="381000" y="1066800"/>
            <a:ext cx="5600700" cy="2466975"/>
            <a:chOff x="381000" y="1066800"/>
            <a:chExt cx="5600700" cy="2466975"/>
          </a:xfrm>
        </p:grpSpPr>
        <p:pic>
          <p:nvPicPr>
            <p:cNvPr id="697" name="Google Shape;697;p15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000" y="1066800"/>
              <a:ext cx="5600700" cy="2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5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1500" y="1285875"/>
              <a:ext cx="3238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1500" y="1838604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1500" y="2266472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1500" y="2667000"/>
              <a:ext cx="5219700" cy="64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15"/>
            <p:cNvSpPr/>
            <p:nvPr/>
          </p:nvSpPr>
          <p:spPr>
            <a:xfrm>
              <a:off x="1009650" y="1276350"/>
              <a:ext cx="170699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API 비용 제약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762000" y="1781454"/>
              <a:ext cx="33834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ChatGPT API 사용에 따른 비용 부담이 존재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62000" y="2209322"/>
              <a:ext cx="43092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모델 호출 빈도와 데이터 사용량이 증가할 수록 비용 증가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15"/>
          <p:cNvSpPr/>
          <p:nvPr/>
        </p:nvSpPr>
        <p:spPr>
          <a:xfrm>
            <a:off x="762000" y="2781300"/>
            <a:ext cx="880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해결 방안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571500" y="3086100"/>
            <a:ext cx="62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측의 지원금을 최대한 활용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15"/>
          <p:cNvGrpSpPr/>
          <p:nvPr/>
        </p:nvGrpSpPr>
        <p:grpSpPr>
          <a:xfrm>
            <a:off x="2868915" y="3762499"/>
            <a:ext cx="6454140" cy="2318796"/>
            <a:chOff x="6210300" y="3762375"/>
            <a:chExt cx="6454140" cy="2933700"/>
          </a:xfrm>
        </p:grpSpPr>
        <p:pic>
          <p:nvPicPr>
            <p:cNvPr id="708" name="Google Shape;708;p15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10300" y="3762375"/>
              <a:ext cx="5600700" cy="293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00800" y="3981450"/>
              <a:ext cx="3619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400800" y="4555426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400800" y="5204938"/>
              <a:ext cx="5219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00750" y="5444787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15"/>
            <p:cNvSpPr/>
            <p:nvPr/>
          </p:nvSpPr>
          <p:spPr>
            <a:xfrm>
              <a:off x="6877050" y="3971925"/>
              <a:ext cx="207275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F2937"/>
                  </a:solidFill>
                </a:rPr>
                <a:t>데이터 수집 </a:t>
              </a:r>
              <a:r>
                <a:rPr lang="en-US" sz="180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제약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6591300" y="4498276"/>
              <a:ext cx="5029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학교 홈페이지 구조 변경 시 크롤러가 오작동하거나 데이터 수집이 중단될 수 있음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6591250" y="5387637"/>
              <a:ext cx="8802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50"/>
                <a:buFont typeface="Arial"/>
                <a:buNone/>
              </a:pPr>
              <a:r>
                <a:rPr lang="en-US" sz="135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해결 방안</a:t>
              </a:r>
              <a:endParaRPr sz="1350" b="1">
                <a:solidFill>
                  <a:srgbClr val="1F2937"/>
                </a:solidFill>
              </a:endParaRPr>
            </a:p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50"/>
                <a:buFont typeface="Arial"/>
                <a:buNone/>
              </a:pPr>
              <a:endParaRPr sz="1350" b="1">
                <a:solidFill>
                  <a:srgbClr val="1F2937"/>
                </a:solidFill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6400800" y="6467475"/>
              <a:ext cx="626364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15"/>
          <p:cNvGrpSpPr/>
          <p:nvPr/>
        </p:nvGrpSpPr>
        <p:grpSpPr>
          <a:xfrm>
            <a:off x="6210300" y="1066800"/>
            <a:ext cx="6454140" cy="2466975"/>
            <a:chOff x="6210300" y="1066800"/>
            <a:chExt cx="6454140" cy="2466975"/>
          </a:xfrm>
        </p:grpSpPr>
        <p:grpSp>
          <p:nvGrpSpPr>
            <p:cNvPr id="718" name="Google Shape;718;p15"/>
            <p:cNvGrpSpPr/>
            <p:nvPr/>
          </p:nvGrpSpPr>
          <p:grpSpPr>
            <a:xfrm>
              <a:off x="6210300" y="1066800"/>
              <a:ext cx="6454140" cy="2466975"/>
              <a:chOff x="6210300" y="1066800"/>
              <a:chExt cx="6454140" cy="2466975"/>
            </a:xfrm>
          </p:grpSpPr>
          <p:pic>
            <p:nvPicPr>
              <p:cNvPr id="719" name="Google Shape;719;p15" descr="preencoded.pn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210300" y="1066800"/>
                <a:ext cx="5600700" cy="2466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0" name="Google Shape;720;p15" descr="preencoded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6400800" y="1285875"/>
                <a:ext cx="285750" cy="28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" name="Google Shape;721;p15" descr="preencoded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400800" y="1771650"/>
                <a:ext cx="114300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" name="Google Shape;722;p15" descr="preencoded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400800" y="2229488"/>
                <a:ext cx="114300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" name="Google Shape;723;p15" descr="preencoded.png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400800" y="2667000"/>
                <a:ext cx="5219700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4" name="Google Shape;724;p15"/>
              <p:cNvSpPr/>
              <p:nvPr/>
            </p:nvSpPr>
            <p:spPr>
              <a:xfrm>
                <a:off x="6800850" y="1276350"/>
                <a:ext cx="1798439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1F2937"/>
                    </a:solidFill>
                    <a:latin typeface="Arial"/>
                    <a:ea typeface="Arial"/>
                    <a:cs typeface="Arial"/>
                    <a:sym typeface="Arial"/>
                  </a:rPr>
                  <a:t>서버 자원 제약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6591300" y="1714500"/>
                <a:ext cx="323469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벡터 임베딩 및 대규모 문서 저장 공간 부족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6591300" y="2172338"/>
                <a:ext cx="52122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학교나 개인 서버 환경을 고려한 저사양 환경에서도 동작 가능해야 함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6591300" y="2781300"/>
                <a:ext cx="880289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1350"/>
                  <a:buFont typeface="Arial"/>
                  <a:buNone/>
                </a:pPr>
                <a:r>
                  <a:rPr lang="en-US" sz="1350" b="1" i="0" u="none" strike="noStrike" cap="none">
                    <a:solidFill>
                      <a:srgbClr val="1F2937"/>
                    </a:solidFill>
                    <a:latin typeface="Arial"/>
                    <a:ea typeface="Arial"/>
                    <a:cs typeface="Arial"/>
                    <a:sym typeface="Arial"/>
                  </a:rPr>
                  <a:t>해결 방안</a:t>
                </a:r>
                <a:endPara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6400800" y="3086100"/>
                <a:ext cx="626364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벡터 DB Chroma는 일정 기간별로 갱신/압축 관리가 필요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9" name="Google Shape;729;p15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00800" y="2838450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0" name="Google Shape;730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492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5"/>
          <p:cNvSpPr/>
          <p:nvPr/>
        </p:nvSpPr>
        <p:spPr>
          <a:xfrm>
            <a:off x="116498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5"/>
          <p:cNvSpPr/>
          <p:nvPr/>
        </p:nvSpPr>
        <p:spPr>
          <a:xfrm>
            <a:off x="3059375" y="5672300"/>
            <a:ext cx="62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구조 개편 사항 인지 후 그에 맞게 유동적으로 크롤링 코드 변경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466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314037"/>
            <a:ext cx="5562600" cy="294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675" y="160848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48400" y="1314025"/>
            <a:ext cx="5562600" cy="29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7"/>
          <p:cNvSpPr/>
          <p:nvPr/>
        </p:nvSpPr>
        <p:spPr>
          <a:xfrm>
            <a:off x="381000" y="381000"/>
            <a:ext cx="176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7"/>
          <p:cNvSpPr/>
          <p:nvPr/>
        </p:nvSpPr>
        <p:spPr>
          <a:xfrm>
            <a:off x="942575" y="1570383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</a:rPr>
              <a:t>재학생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8" name="Google Shape;748;p17"/>
          <p:cNvGrpSpPr/>
          <p:nvPr/>
        </p:nvGrpSpPr>
        <p:grpSpPr>
          <a:xfrm>
            <a:off x="723825" y="2254733"/>
            <a:ext cx="4876875" cy="268357"/>
            <a:chOff x="723825" y="1832113"/>
            <a:chExt cx="4876875" cy="268357"/>
          </a:xfrm>
        </p:grpSpPr>
        <p:pic>
          <p:nvPicPr>
            <p:cNvPr id="749" name="Google Shape;749;p17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3825" y="1832113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17"/>
            <p:cNvSpPr/>
            <p:nvPr/>
          </p:nvSpPr>
          <p:spPr>
            <a:xfrm>
              <a:off x="1066800" y="1833770"/>
              <a:ext cx="4533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신입생의 학교 적응 및 커리큘럼 로드맵 구성에 용이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17"/>
          <p:cNvGrpSpPr/>
          <p:nvPr/>
        </p:nvGrpSpPr>
        <p:grpSpPr>
          <a:xfrm>
            <a:off x="723825" y="2894358"/>
            <a:ext cx="4819875" cy="266700"/>
            <a:chOff x="723825" y="2514600"/>
            <a:chExt cx="4819875" cy="266700"/>
          </a:xfrm>
        </p:grpSpPr>
        <p:pic>
          <p:nvPicPr>
            <p:cNvPr id="752" name="Google Shape;752;p17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23825" y="2552700"/>
              <a:ext cx="28575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17"/>
            <p:cNvSpPr/>
            <p:nvPr/>
          </p:nvSpPr>
          <p:spPr>
            <a:xfrm>
              <a:off x="1066800" y="2514600"/>
              <a:ext cx="4476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일관된 정보 습득으로 정보 혼란 방지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17"/>
          <p:cNvGrpSpPr/>
          <p:nvPr/>
        </p:nvGrpSpPr>
        <p:grpSpPr>
          <a:xfrm>
            <a:off x="723813" y="3595483"/>
            <a:ext cx="4876875" cy="266700"/>
            <a:chOff x="723813" y="3168100"/>
            <a:chExt cx="4876875" cy="266700"/>
          </a:xfrm>
        </p:grpSpPr>
        <p:pic>
          <p:nvPicPr>
            <p:cNvPr id="755" name="Google Shape;755;p17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3813" y="32062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17"/>
            <p:cNvSpPr/>
            <p:nvPr/>
          </p:nvSpPr>
          <p:spPr>
            <a:xfrm>
              <a:off x="1066788" y="3168100"/>
              <a:ext cx="4533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정보 획득 시간 감소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17"/>
          <p:cNvSpPr/>
          <p:nvPr/>
        </p:nvSpPr>
        <p:spPr>
          <a:xfrm>
            <a:off x="7030175" y="1798983"/>
            <a:ext cx="4666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</a:rPr>
              <a:t>학교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7"/>
          <p:cNvGrpSpPr/>
          <p:nvPr/>
        </p:nvGrpSpPr>
        <p:grpSpPr>
          <a:xfrm>
            <a:off x="6591225" y="2523108"/>
            <a:ext cx="4876950" cy="266700"/>
            <a:chOff x="6591300" y="1943100"/>
            <a:chExt cx="4876950" cy="266700"/>
          </a:xfrm>
        </p:grpSpPr>
        <p:pic>
          <p:nvPicPr>
            <p:cNvPr id="759" name="Google Shape;759;p17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1300" y="1943100"/>
              <a:ext cx="28575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p17"/>
            <p:cNvSpPr/>
            <p:nvPr/>
          </p:nvSpPr>
          <p:spPr>
            <a:xfrm>
              <a:off x="6991350" y="1943100"/>
              <a:ext cx="4476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대학교 위상 상승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7"/>
          <p:cNvGrpSpPr/>
          <p:nvPr/>
        </p:nvGrpSpPr>
        <p:grpSpPr>
          <a:xfrm>
            <a:off x="6581745" y="3209133"/>
            <a:ext cx="4934114" cy="266700"/>
            <a:chOff x="6619995" y="3086100"/>
            <a:chExt cx="4934114" cy="266700"/>
          </a:xfrm>
        </p:grpSpPr>
        <p:sp>
          <p:nvSpPr>
            <p:cNvPr id="762" name="Google Shape;762;p17"/>
            <p:cNvSpPr/>
            <p:nvPr/>
          </p:nvSpPr>
          <p:spPr>
            <a:xfrm>
              <a:off x="6991709" y="3086100"/>
              <a:ext cx="4562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단순 문의 전화 감소로 인한 행정 효율 상승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3" name="Google Shape;763;p17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19995" y="30861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1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1300" y="1779933"/>
            <a:ext cx="2857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7"/>
          <p:cNvSpPr/>
          <p:nvPr/>
        </p:nvSpPr>
        <p:spPr>
          <a:xfrm>
            <a:off x="3069450" y="5129400"/>
            <a:ext cx="605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재학생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교직원의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일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효율성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편의성</a:t>
            </a:r>
            <a:r>
              <a:rPr lang="en-US" sz="1900" b="1" dirty="0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900" b="1" dirty="0" err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상승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7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C97CE826-3AF1-3BF5-6953-6664194EF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6" descr="preencoded.png">
            <a:extLst>
              <a:ext uri="{FF2B5EF4-FFF2-40B4-BE49-F238E27FC236}">
                <a16:creationId xmlns:a16="http://schemas.microsoft.com/office/drawing/2014/main" id="{91058E8A-01DC-EE74-AC80-0E0ABBC438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6" descr="preencoded.png">
            <a:extLst>
              <a:ext uri="{FF2B5EF4-FFF2-40B4-BE49-F238E27FC236}">
                <a16:creationId xmlns:a16="http://schemas.microsoft.com/office/drawing/2014/main" id="{70A4E8A6-3020-C7A2-B4B0-25BE78AA3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70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6" descr="preencoded.png">
            <a:extLst>
              <a:ext uri="{FF2B5EF4-FFF2-40B4-BE49-F238E27FC236}">
                <a16:creationId xmlns:a16="http://schemas.microsoft.com/office/drawing/2014/main" id="{61847AA8-F283-BB11-2A3C-C3B528F9AAE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6" descr="preencoded.png">
            <a:extLst>
              <a:ext uri="{FF2B5EF4-FFF2-40B4-BE49-F238E27FC236}">
                <a16:creationId xmlns:a16="http://schemas.microsoft.com/office/drawing/2014/main" id="{04890D08-77F2-ACFC-3100-DB432E80145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708" y="5887811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6" descr="preencoded.png">
            <a:extLst>
              <a:ext uri="{FF2B5EF4-FFF2-40B4-BE49-F238E27FC236}">
                <a16:creationId xmlns:a16="http://schemas.microsoft.com/office/drawing/2014/main" id="{6D79E3BC-CE02-CA13-320F-18C8A1581B2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52485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6">
            <a:extLst>
              <a:ext uri="{FF2B5EF4-FFF2-40B4-BE49-F238E27FC236}">
                <a16:creationId xmlns:a16="http://schemas.microsoft.com/office/drawing/2014/main" id="{6F9F1886-3711-00F4-F762-FCAC5A074BC7}"/>
              </a:ext>
            </a:extLst>
          </p:cNvPr>
          <p:cNvSpPr/>
          <p:nvPr/>
        </p:nvSpPr>
        <p:spPr>
          <a:xfrm>
            <a:off x="381000" y="381000"/>
            <a:ext cx="322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r>
              <a:rPr lang="ko-KR" alt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alt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메인 페이지 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6">
            <a:extLst>
              <a:ext uri="{FF2B5EF4-FFF2-40B4-BE49-F238E27FC236}">
                <a16:creationId xmlns:a16="http://schemas.microsoft.com/office/drawing/2014/main" id="{6267AE96-EE12-DE02-2EB3-547CC0700D63}"/>
              </a:ext>
            </a:extLst>
          </p:cNvPr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05199-4FB2-6DC6-C4CA-A9B616014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24" y="1822977"/>
            <a:ext cx="5803131" cy="3206993"/>
          </a:xfrm>
          <a:prstGeom prst="rect">
            <a:avLst/>
          </a:prstGeom>
        </p:spPr>
      </p:pic>
      <p:sp>
        <p:nvSpPr>
          <p:cNvPr id="9" name="Google Shape;765;p17">
            <a:extLst>
              <a:ext uri="{FF2B5EF4-FFF2-40B4-BE49-F238E27FC236}">
                <a16:creationId xmlns:a16="http://schemas.microsoft.com/office/drawing/2014/main" id="{859CC82A-B308-487E-67DA-45163BC0E8BE}"/>
              </a:ext>
            </a:extLst>
          </p:cNvPr>
          <p:cNvSpPr/>
          <p:nvPr/>
        </p:nvSpPr>
        <p:spPr>
          <a:xfrm>
            <a:off x="2300998" y="5252747"/>
            <a:ext cx="15053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전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EC9DC3-7717-CA03-F3C8-0DDA468F8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745" y="1823807"/>
            <a:ext cx="5803131" cy="3210386"/>
          </a:xfrm>
          <a:prstGeom prst="rect">
            <a:avLst/>
          </a:prstGeom>
        </p:spPr>
      </p:pic>
      <p:sp>
        <p:nvSpPr>
          <p:cNvPr id="11" name="Google Shape;765;p17">
            <a:extLst>
              <a:ext uri="{FF2B5EF4-FFF2-40B4-BE49-F238E27FC236}">
                <a16:creationId xmlns:a16="http://schemas.microsoft.com/office/drawing/2014/main" id="{531067AD-9E35-FB33-1566-2D975B76CCF6}"/>
              </a:ext>
            </a:extLst>
          </p:cNvPr>
          <p:cNvSpPr/>
          <p:nvPr/>
        </p:nvSpPr>
        <p:spPr>
          <a:xfrm>
            <a:off x="8385622" y="5255884"/>
            <a:ext cx="15053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후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52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g3993f38dbd5_0_7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3993f38dbd5_0_7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3993f38dbd5_0_7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61A15C-74F3-AFBE-1BAA-4972451C0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54" y="1781196"/>
            <a:ext cx="5599805" cy="3097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AF3096-0FA9-6595-AE52-1F980333D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713" y="1704524"/>
            <a:ext cx="5738398" cy="3174575"/>
          </a:xfrm>
          <a:prstGeom prst="rect">
            <a:avLst/>
          </a:prstGeom>
        </p:spPr>
      </p:pic>
      <p:sp>
        <p:nvSpPr>
          <p:cNvPr id="8" name="Google Shape;777;p16">
            <a:extLst>
              <a:ext uri="{FF2B5EF4-FFF2-40B4-BE49-F238E27FC236}">
                <a16:creationId xmlns:a16="http://schemas.microsoft.com/office/drawing/2014/main" id="{85623073-CC2C-5AB5-230F-105B67C171F3}"/>
              </a:ext>
            </a:extLst>
          </p:cNvPr>
          <p:cNvSpPr/>
          <p:nvPr/>
        </p:nvSpPr>
        <p:spPr>
          <a:xfrm>
            <a:off x="316454" y="342900"/>
            <a:ext cx="49568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altLang="ko-KR" sz="2700" b="1" u="sng" dirty="0">
                <a:solidFill>
                  <a:srgbClr val="166534"/>
                </a:solidFill>
              </a:rPr>
              <a:t>UI</a:t>
            </a:r>
            <a:r>
              <a:rPr lang="ko-KR" altLang="en-US" sz="2700" b="1" u="sng" dirty="0">
                <a:solidFill>
                  <a:srgbClr val="166534"/>
                </a:solidFill>
              </a:rPr>
              <a:t> </a:t>
            </a:r>
            <a:r>
              <a:rPr lang="en-US" altLang="ko-KR" sz="2700" b="1" u="sng" dirty="0">
                <a:solidFill>
                  <a:srgbClr val="166534"/>
                </a:solidFill>
              </a:rPr>
              <a:t>-</a:t>
            </a:r>
            <a:r>
              <a:rPr lang="ko-KR" altLang="en-US" sz="2700" b="1" u="sng" dirty="0">
                <a:solidFill>
                  <a:srgbClr val="166534"/>
                </a:solidFill>
              </a:rPr>
              <a:t> 회원가입 및 로그인 페이지</a:t>
            </a:r>
            <a:endParaRPr sz="27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5;p17">
            <a:extLst>
              <a:ext uri="{FF2B5EF4-FFF2-40B4-BE49-F238E27FC236}">
                <a16:creationId xmlns:a16="http://schemas.microsoft.com/office/drawing/2014/main" id="{BA73F710-377F-CEC9-B255-61031C5BB4AE}"/>
              </a:ext>
            </a:extLst>
          </p:cNvPr>
          <p:cNvSpPr/>
          <p:nvPr/>
        </p:nvSpPr>
        <p:spPr>
          <a:xfrm>
            <a:off x="2363665" y="5024147"/>
            <a:ext cx="15053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5;p17">
            <a:extLst>
              <a:ext uri="{FF2B5EF4-FFF2-40B4-BE49-F238E27FC236}">
                <a16:creationId xmlns:a16="http://schemas.microsoft.com/office/drawing/2014/main" id="{A5463A34-E9E7-0F0D-4D3B-4A04FBDB530D}"/>
              </a:ext>
            </a:extLst>
          </p:cNvPr>
          <p:cNvSpPr/>
          <p:nvPr/>
        </p:nvSpPr>
        <p:spPr>
          <a:xfrm>
            <a:off x="8509953" y="5024147"/>
            <a:ext cx="15053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70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708" y="5887811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68619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6"/>
          <p:cNvSpPr/>
          <p:nvPr/>
        </p:nvSpPr>
        <p:spPr>
          <a:xfrm>
            <a:off x="381000" y="381000"/>
            <a:ext cx="322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계획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일정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675" y="1601100"/>
            <a:ext cx="11424645" cy="37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6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>
          <a:extLst>
            <a:ext uri="{FF2B5EF4-FFF2-40B4-BE49-F238E27FC236}">
              <a16:creationId xmlns:a16="http://schemas.microsoft.com/office/drawing/2014/main" id="{ADB6D984-2BF8-C09C-E337-6D35ECDEB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g3993f38dbd5_0_71" descr="preencoded.png">
            <a:extLst>
              <a:ext uri="{FF2B5EF4-FFF2-40B4-BE49-F238E27FC236}">
                <a16:creationId xmlns:a16="http://schemas.microsoft.com/office/drawing/2014/main" id="{9CB57AF4-9C39-7BA3-C59F-20D3F9CABD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3993f38dbd5_0_71" descr="preencoded.png">
            <a:extLst>
              <a:ext uri="{FF2B5EF4-FFF2-40B4-BE49-F238E27FC236}">
                <a16:creationId xmlns:a16="http://schemas.microsoft.com/office/drawing/2014/main" id="{0FA5CE5C-6328-8077-C29C-910B79A201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3993f38dbd5_0_71" descr="preencoded.png">
            <a:extLst>
              <a:ext uri="{FF2B5EF4-FFF2-40B4-BE49-F238E27FC236}">
                <a16:creationId xmlns:a16="http://schemas.microsoft.com/office/drawing/2014/main" id="{4C75E711-E8FF-3408-F8DE-69B183D1F6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3993f38dbd5_0_71" descr="preencoded.png">
            <a:extLst>
              <a:ext uri="{FF2B5EF4-FFF2-40B4-BE49-F238E27FC236}">
                <a16:creationId xmlns:a16="http://schemas.microsoft.com/office/drawing/2014/main" id="{3E6D1A7F-8195-12A6-6BBD-C8E833FC29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9526" y="2799808"/>
            <a:ext cx="1057352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3993f38dbd5_0_71">
            <a:extLst>
              <a:ext uri="{FF2B5EF4-FFF2-40B4-BE49-F238E27FC236}">
                <a16:creationId xmlns:a16="http://schemas.microsoft.com/office/drawing/2014/main" id="{251E436A-3890-9CE0-CFE2-F61F24132229}"/>
              </a:ext>
            </a:extLst>
          </p:cNvPr>
          <p:cNvSpPr/>
          <p:nvPr/>
        </p:nvSpPr>
        <p:spPr>
          <a:xfrm>
            <a:off x="4318088" y="3037950"/>
            <a:ext cx="43164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en-US" sz="500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감사합니다</a:t>
            </a:r>
            <a:endParaRPr sz="5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0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3993f38dbd5_0_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993f38dbd5_0_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184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993f38dbd5_0_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993f38dbd5_0_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5445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993f38dbd5_0_10"/>
          <p:cNvSpPr/>
          <p:nvPr/>
        </p:nvSpPr>
        <p:spPr>
          <a:xfrm>
            <a:off x="381000" y="351841"/>
            <a:ext cx="22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목차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993f38dbd5_0_10"/>
          <p:cNvSpPr/>
          <p:nvPr/>
        </p:nvSpPr>
        <p:spPr>
          <a:xfrm>
            <a:off x="1314050" y="2130050"/>
            <a:ext cx="4181700" cy="3576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91" name="Google Shape;91;g3993f38dbd5_0_10"/>
          <p:cNvSpPr txBox="1"/>
          <p:nvPr/>
        </p:nvSpPr>
        <p:spPr>
          <a:xfrm>
            <a:off x="1550000" y="2371250"/>
            <a:ext cx="37983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프로젝트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개요</a:t>
            </a: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2.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현행의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문제점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선행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연구</a:t>
            </a: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3.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개발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목표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개발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내용</a:t>
            </a: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기대효과</a:t>
            </a: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5.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진행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상황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21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추진일정</a:t>
            </a:r>
            <a:endParaRPr sz="2100" b="1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92" name="Google Shape;92;g3993f38dbd5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5374" y="2282125"/>
            <a:ext cx="3052300" cy="3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9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69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9592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1527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6" cy="14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390650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57400" y="3090863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672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24550" y="309086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34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53613" y="3090863"/>
            <a:ext cx="2571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4862513"/>
            <a:ext cx="114300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072063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1500" y="55102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72200" y="55102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1500" y="59197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72200" y="5919788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381000" y="381000"/>
            <a:ext cx="258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7155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동똑이란?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09600" y="1790700"/>
            <a:ext cx="109728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"동국대학교 똑똑이"의 줄임말로, 동국대학교의 내규, 학과별 정보, 부서별 정보 등 학교의 전반적인 정보를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대화형으로 제공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해주는 AI 챗봇 서비스</a:t>
            </a:r>
            <a:endParaRPr sz="13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생성형 AI 기술을 활용하여 기존 챗봇의 한계를 극복하고 학생들의 정보 습득에 편리함을 제공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함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20810" y="3567113"/>
            <a:ext cx="97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내규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118235" y="3910013"/>
            <a:ext cx="218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정책, 규정, 절차에 대한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306830" y="4138613"/>
            <a:ext cx="180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정보를 대화형으로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5492710" y="3567113"/>
            <a:ext cx="1206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학과별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615815" y="3910013"/>
            <a:ext cx="296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학과별 일정, 과목 정보, 커리큘럼 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5450205" y="4138613"/>
            <a:ext cx="129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맞춤형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9378910" y="3567113"/>
            <a:ext cx="1206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부서별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8976360" y="3910013"/>
            <a:ext cx="201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학생처, 장학처, 입학처 등 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8753475" y="4138613"/>
            <a:ext cx="24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부서별 연락처 및 업무 내용 안내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819150" y="5053013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차별점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800100" y="5472113"/>
            <a:ext cx="606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구조가 아닌,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자연어 이해 능력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으로적 절한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6400800" y="5472113"/>
            <a:ext cx="5063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이어지는 대화에서도 일관된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00100" y="5881688"/>
            <a:ext cx="5623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링크 중심이 아닌,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정확한 정보 매칭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부정확한 정보 노출 방지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6400800" y="5881688"/>
            <a:ext cx="5429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추가 탐색 없이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필요한 정보를 즉시 확인할 수 있는 구조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4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81000"/>
            <a:ext cx="3276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1143000"/>
            <a:ext cx="11430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20193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2171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0300" y="20193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35814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35814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5067300"/>
            <a:ext cx="11430001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5334000"/>
            <a:ext cx="1714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381000" y="381000"/>
            <a:ext cx="393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현재 시스템의 문제점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533400" y="12954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현재 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운영중인 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동국대학교의 챗봇 서비스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구조적 한계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257300" y="21717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템플릿 기반 응답 구조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257300" y="25146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사전에 정해진 질문-답변 형식을 기준으로 작동하기 때문에, 템플릿을 벗어난 질문이나 복합적인 맥락을 요구하는 문의에는 적절한 답변을 제공하지 못합니다.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7086600" y="21717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링크 중심의 반환 방식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7086600" y="2514600"/>
            <a:ext cx="4572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설명이나 요약이 아닌 링크 중심의 반환 방식으로 제한되어 있어, 사용자가 질문에 대한 직접적인 답을 얻기 어렵습니다.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1257300" y="37338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정보 정확도의 리스크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257300" y="40767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사용자가 의도한 질문과 연결된 링크의 내용이 일치하지 않을 가능성이 존재하여, 부정확한 정보에 노출될 수 있습니다. 이는 챗봇 서비스에 대한 신뢰 저하로 이어질 수 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7086600" y="37338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추가 탐색 부담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7086600" y="40767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원하는 정보에 접근하기 위해 사용자는 여러 페이지를 추가로 탐색해야 하는 불편을 겪게 됩니다. 이러한 추가 탐색 부담은 챗봇의 핵심 목적과 상충하며, 전체적인 사용자 경험을 저해합니다.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819150" y="5219700"/>
            <a:ext cx="1083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결론: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현재 챗봇 시스템은 보다 유연한 자연어 이해 능력, 맥락 기반 답변 제공, 정확한 정보 매칭, 그리고 사용자가 추가 탐색 없이 필요한 정보를 즉시 확인할 수 있는 구조로의 전환이 필요합니다.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3550" y="3771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3771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3550" y="2171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658700" y="221895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1</a:t>
            </a:r>
            <a:endParaRPr sz="1900" b="1"/>
          </a:p>
        </p:txBody>
      </p:sp>
      <p:sp>
        <p:nvSpPr>
          <p:cNvPr id="166" name="Google Shape;166;p4"/>
          <p:cNvSpPr txBox="1"/>
          <p:nvPr/>
        </p:nvSpPr>
        <p:spPr>
          <a:xfrm>
            <a:off x="6527200" y="221895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3 </a:t>
            </a:r>
            <a:endParaRPr sz="1900" b="1"/>
          </a:p>
        </p:txBody>
      </p:sp>
      <p:sp>
        <p:nvSpPr>
          <p:cNvPr id="167" name="Google Shape;167;p4"/>
          <p:cNvSpPr txBox="1"/>
          <p:nvPr/>
        </p:nvSpPr>
        <p:spPr>
          <a:xfrm>
            <a:off x="6527200" y="3820699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4</a:t>
            </a:r>
            <a:endParaRPr sz="1900" b="1"/>
          </a:p>
        </p:txBody>
      </p:sp>
      <p:sp>
        <p:nvSpPr>
          <p:cNvPr id="168" name="Google Shape;168;p4"/>
          <p:cNvSpPr txBox="1"/>
          <p:nvPr/>
        </p:nvSpPr>
        <p:spPr>
          <a:xfrm>
            <a:off x="667050" y="380010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2</a:t>
            </a:r>
            <a:endParaRPr sz="1900" b="1"/>
          </a:p>
        </p:txBody>
      </p:sp>
      <p:sp>
        <p:nvSpPr>
          <p:cNvPr id="169" name="Google Shape;169;p4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5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" y="-14688"/>
            <a:ext cx="12192000" cy="68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5909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600" y="1827965"/>
            <a:ext cx="11429999" cy="19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351929"/>
            <a:ext cx="1143000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0795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6493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2121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42002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0925" y="2175975"/>
            <a:ext cx="11430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40795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36493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2121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42002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0925" y="2976075"/>
            <a:ext cx="11430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40795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36493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2121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42002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0795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36493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2121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42002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9575" y="4409200"/>
            <a:ext cx="4645901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975" y="4590163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1975" y="4961638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1975" y="52759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42625" y="4423525"/>
            <a:ext cx="4280799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95025" y="4604488"/>
            <a:ext cx="1428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5025" y="49759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5025" y="5290288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/>
          <p:nvPr/>
        </p:nvSpPr>
        <p:spPr>
          <a:xfrm>
            <a:off x="381000" y="381000"/>
            <a:ext cx="310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경쟁 서비스 분석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457200" y="1299675"/>
            <a:ext cx="272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챗봇 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2964250" y="1420651"/>
            <a:ext cx="1743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ChatGPT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558902" y="1426295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서강대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457200" y="18745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학과별 맞춤 답변 기능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457200" y="22936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정보의 최신성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9688116" y="2282964"/>
            <a:ext cx="2122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1일 4회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457200" y="2680666"/>
            <a:ext cx="272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LLM 모델 종류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2964314" y="2691365"/>
            <a:ext cx="174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4448785" y="2691365"/>
            <a:ext cx="1366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5701010" y="2691365"/>
            <a:ext cx="129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 없음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6993880" y="2691365"/>
            <a:ext cx="1086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 없음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9688116" y="2691365"/>
            <a:ext cx="212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457200" y="30937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개인별 이전 대화내역 저장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457200" y="3512874"/>
            <a:ext cx="272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상황별 담당 부서 연락처 안내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378675" y="4561600"/>
            <a:ext cx="3800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핵심 분석 결과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1302475" y="4904488"/>
            <a:ext cx="4869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모든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챗봇이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1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학과별</a:t>
            </a: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1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맞춤</a:t>
            </a: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1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답변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기능을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제대로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구현하지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못함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302475" y="5218813"/>
            <a:ext cx="499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정보의 최신성 측면에서도 모든 챗봇이 특출난 성능을 보이지 못함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6814100" y="4575925"/>
            <a:ext cx="305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동국대 동똑이의 차별점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6785525" y="4918813"/>
            <a:ext cx="3143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학과별 맞춤 답변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기능을 성공적으로 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6785525" y="5233138"/>
            <a:ext cx="3303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매일 4회 자동 업데이트되는 </a:t>
            </a: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최신 정보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6968077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건국대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8315227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동국대(기존)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099952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동국대(동똑이)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5763477" y="142240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FFFFFF"/>
                </a:solidFill>
              </a:rPr>
              <a:t>서울여대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203" y="2652224"/>
            <a:ext cx="1905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5"/>
          <p:cNvCxnSpPr>
            <a:cxnSpLocks/>
          </p:cNvCxnSpPr>
          <p:nvPr/>
        </p:nvCxnSpPr>
        <p:spPr>
          <a:xfrm>
            <a:off x="390600" y="1351929"/>
            <a:ext cx="2525350" cy="4034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5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6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9436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49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1143000"/>
            <a:ext cx="11429999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390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8192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18192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25050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25050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3390900"/>
            <a:ext cx="11429999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" y="3638550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067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067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7529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7529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000" y="5638800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85787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54550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937599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"/>
          <p:cNvSpPr/>
          <p:nvPr/>
        </p:nvSpPr>
        <p:spPr>
          <a:xfrm>
            <a:off x="381000" y="381000"/>
            <a:ext cx="299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프로젝트 필요성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91440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기존 시스템의 한계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"/>
          <p:cNvSpPr/>
          <p:nvPr/>
        </p:nvSpPr>
        <p:spPr>
          <a:xfrm>
            <a:off x="1009650" y="1790700"/>
            <a:ext cx="4800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1009650" y="2057400"/>
            <a:ext cx="5760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미리 정해진 질문-답변 형식에 묶여 있어 새로운 질문에는 적절한 답변을 제공하지 못함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6610350" y="1790700"/>
            <a:ext cx="36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 부족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6610350" y="2057400"/>
            <a:ext cx="4377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이어지는 대화에서 일관된 답변을 제공하지 못해 사용자 혼란 초래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1009650" y="2476500"/>
            <a:ext cx="3886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링크 중심 응답 방식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009650" y="2743200"/>
            <a:ext cx="4663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사용자가 질문에 대한 직접적인 답을 얻기 어렵고, 추가 탐색 부담 발생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6610350" y="2476500"/>
            <a:ext cx="409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 정확도 문제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6610350" y="2743200"/>
            <a:ext cx="49149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연결된 링크 내용과 실제 질문에 대한 정보가 일치하지 않을 가능성이 존재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857250" y="36195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동똑이가 해결할 수 있는 문제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>
            <a:off x="1009650" y="4038600"/>
            <a:ext cx="4467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유연한 자연어 이해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1009650" y="4305300"/>
            <a:ext cx="5360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템플릿에 구애받지 않고 다양한 질문 형태를 이해하여 보다 자연스러운 대화 가능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6610350" y="4038600"/>
            <a:ext cx="30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6610350" y="4305300"/>
            <a:ext cx="3691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이어지는 대화에서도 일관되고 관련성 높은 답변을 제공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009650" y="4724400"/>
            <a:ext cx="356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정확한 정보 매칭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1009650" y="4991100"/>
            <a:ext cx="4274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원하는 정보에 대한 직접적인 답을 제공하여 추가 탐색 필요 없음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6610350" y="4724400"/>
            <a:ext cx="295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시스템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6610350" y="4991100"/>
            <a:ext cx="3543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답변에 출처를 포함하여 정보의 정확도와 신뢰성 보장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838200" y="5829300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학생 편의성 향상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876300" y="6210300"/>
            <a:ext cx="368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시간 절약: 추가 탐색 없이 필요한 정보 즉시 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4559350" y="6210300"/>
            <a:ext cx="366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이용 편의: 친숙한 대화형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인터페이스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로 정보 접근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8242399" y="6210300"/>
            <a:ext cx="3760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 신뢰: 정확하고 최신화된 정보로 신뢰성 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8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4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248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42052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72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34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5457009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5981700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40126" y="5966305"/>
            <a:ext cx="10477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/>
          <p:nvPr/>
        </p:nvSpPr>
        <p:spPr>
          <a:xfrm>
            <a:off x="381000" y="381000"/>
            <a:ext cx="269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기술 동향 분석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971550" y="1276350"/>
            <a:ext cx="2621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대형 언어 모델 (LLM)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8001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OpenAI GPT-4o / GPT-4o mini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한국어</a:t>
            </a:r>
            <a:r>
              <a:rPr lang="en-US" sz="1200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에</a:t>
            </a:r>
            <a:r>
              <a:rPr lang="en-US" sz="1200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최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적화된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최신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멀티모달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LLM,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다국어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의응답과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지식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보강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800100" y="3138488"/>
            <a:ext cx="3048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Google Gemini 1.5 Pro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컨텍스트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윈도우가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길어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대용량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기반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RAG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답변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정확도를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높임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800100" y="41671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Meta Llama-3 70B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오픈소스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LLM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중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상위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성능으로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데이터와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결합해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RAG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구축에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활용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857750" y="1276350"/>
            <a:ext cx="234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임베딩</a:t>
            </a:r>
            <a:r>
              <a:rPr lang="en-US" sz="18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en-US" sz="18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인프라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6863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Sentence Transformers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(KU RE-v1, KoSim CSE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등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):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한국어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문장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임베딩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품질이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높아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공지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규정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같은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비정형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검색에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적합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4686300" y="31384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FAISS / Chroma DB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수십만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청크를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빠르게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탐색하는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벡터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DB로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검색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및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재빌드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자동화를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지원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4686300" y="4191000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Elasticsearch + ELSER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전통적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키워드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· BM25와 Dense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Retrieval을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결합한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검색으로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RAG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정밀도를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끌어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올림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8820150" y="1257300"/>
            <a:ext cx="2800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파이프라인 </a:t>
            </a:r>
            <a:r>
              <a:rPr lang="en-US" sz="1800" b="1">
                <a:solidFill>
                  <a:srgbClr val="1F2937"/>
                </a:solidFill>
              </a:rPr>
              <a:t>/ 워크플로우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85725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LangChain / LlamaIndex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프롬프트 템플릿, 체인, 메모리 등을 모듈화해 RAG 워크플로를 빠르게 조립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8572500" y="31384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Airflow / Prefect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크롤링 전처리 인덱스 재생성 작업을 스케줄링해 최신 데이터를 유지 기반 채팅 및 세션 모니터링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572500" y="4191000"/>
            <a:ext cx="3048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FastAPI / Flask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경량 REST API로 외부 서비스와 연동하며, 세션 모니터링 엔드포인트를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533400" y="56007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참고 연구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14375" y="5943600"/>
            <a:ext cx="5009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“KURE : Korea University Retrieval Embedding model” 고려대학교 NLP &amp; AI 연구실 + HIAI.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6121099" y="5928205"/>
            <a:ext cx="549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“IRAG Frameworks: LangChain vs LangGraph vs LlamaIndex vs Haystack vs DSPy” (Cem Dilmegani, Ekrem Sarı, 2025)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487245" y="1231801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"/>
          <p:cNvSpPr txBox="1"/>
          <p:nvPr/>
        </p:nvSpPr>
        <p:spPr>
          <a:xfrm>
            <a:off x="540745" y="1211850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1</a:t>
            </a:r>
            <a:endParaRPr sz="1700" b="1"/>
          </a:p>
        </p:txBody>
      </p:sp>
      <p:sp>
        <p:nvSpPr>
          <p:cNvPr id="285" name="Google Shape;285;p6"/>
          <p:cNvSpPr/>
          <p:nvPr/>
        </p:nvSpPr>
        <p:spPr>
          <a:xfrm>
            <a:off x="4373570" y="1211851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6"/>
          <p:cNvSpPr txBox="1"/>
          <p:nvPr/>
        </p:nvSpPr>
        <p:spPr>
          <a:xfrm>
            <a:off x="4427070" y="1191900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2</a:t>
            </a:r>
            <a:endParaRPr sz="1700" b="1"/>
          </a:p>
        </p:txBody>
      </p:sp>
      <p:sp>
        <p:nvSpPr>
          <p:cNvPr id="287" name="Google Shape;287;p6"/>
          <p:cNvSpPr/>
          <p:nvPr/>
        </p:nvSpPr>
        <p:spPr>
          <a:xfrm>
            <a:off x="8259895" y="1211926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"/>
          <p:cNvSpPr txBox="1"/>
          <p:nvPr/>
        </p:nvSpPr>
        <p:spPr>
          <a:xfrm>
            <a:off x="8313395" y="1191975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3</a:t>
            </a:r>
            <a:endParaRPr sz="1700" b="1"/>
          </a:p>
        </p:txBody>
      </p:sp>
      <p:sp>
        <p:nvSpPr>
          <p:cNvPr id="289" name="Google Shape;289;p6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819775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466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6" cy="14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409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28051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" y="29956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6750" y="3109913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2910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4291025"/>
            <a:ext cx="3903749" cy="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10300" y="28051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0800" y="29956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4625" y="3109913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00800" y="42910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400800" y="4291025"/>
            <a:ext cx="2471424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1000" y="47863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49768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85800" y="5091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62722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71500" y="6272222"/>
            <a:ext cx="7355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10300" y="47863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400800" y="49768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8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15100" y="5091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00800" y="62722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8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400800" y="6272227"/>
            <a:ext cx="5219699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"/>
          <p:cNvSpPr/>
          <p:nvPr/>
        </p:nvSpPr>
        <p:spPr>
          <a:xfrm>
            <a:off x="381000" y="381000"/>
            <a:ext cx="176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개발 목표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95250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챗봇 시스템 개발 총 목표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609600" y="1790700"/>
            <a:ext cx="109728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재학생들이 학교의 다양한 정보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와 학과별 맞춤 정보를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보다 편리하고 빠르게 접근할 수 있도록,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생성형 AI 기술을 활용한 '동똑이'를 </a:t>
            </a:r>
            <a:r>
              <a:rPr lang="en-US" sz="13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오픈 소스를 이용하여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개발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하는 것입니다.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1066800" y="3052763"/>
            <a:ext cx="2247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자연어 이해 능력 향상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571500" y="34909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사용자의 자연어 질문에 적절한 답변을 생성할 수 있는 AI 모델을 개발합니다.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571500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5133975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6896100" y="3052763"/>
            <a:ext cx="293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하이브리드 검색 시스템 구축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6400800" y="34909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 검색 구조를 통해, 정확하고 빠른 정보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를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제공 가능하도록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6400800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10963275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1066800" y="5033963"/>
            <a:ext cx="2476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학과별 맞춤형 답변 기능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571500" y="54721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학과별 정보에 특화된 LLM 모델을 통해, 정확한 학과 관련 정보를 제공할 수 있도록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571500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5133975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6896100" y="5033963"/>
            <a:ext cx="2247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최신 정보 제공 시스템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6400800" y="54721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공지사항을 주기적으로 수집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/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정제하여, 사용자가 최신 정보에 접근할 수 있도록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400800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10963275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9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1737</Words>
  <Application>Microsoft Macintosh PowerPoint</Application>
  <PresentationFormat>와이드스크린</PresentationFormat>
  <Paragraphs>324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NanumGothic</vt:lpstr>
      <vt:lpstr>Nanum 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육심호</cp:lastModifiedBy>
  <cp:revision>9</cp:revision>
  <dcterms:created xsi:type="dcterms:W3CDTF">2025-11-11T17:48:52Z</dcterms:created>
  <dcterms:modified xsi:type="dcterms:W3CDTF">2025-11-13T08:44:57Z</dcterms:modified>
</cp:coreProperties>
</file>